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30"/>
  </p:notesMasterIdLst>
  <p:handoutMasterIdLst>
    <p:handoutMasterId r:id="rId31"/>
  </p:handoutMasterIdLst>
  <p:sldIdLst>
    <p:sldId id="1860" r:id="rId6"/>
    <p:sldId id="1876" r:id="rId7"/>
    <p:sldId id="1880" r:id="rId8"/>
    <p:sldId id="1825" r:id="rId9"/>
    <p:sldId id="1826" r:id="rId10"/>
    <p:sldId id="1940" r:id="rId11"/>
    <p:sldId id="1941" r:id="rId12"/>
    <p:sldId id="1942" r:id="rId13"/>
    <p:sldId id="1943" r:id="rId14"/>
    <p:sldId id="1944" r:id="rId15"/>
    <p:sldId id="1945" r:id="rId16"/>
    <p:sldId id="1946" r:id="rId17"/>
    <p:sldId id="1947" r:id="rId18"/>
    <p:sldId id="1948" r:id="rId19"/>
    <p:sldId id="1949" r:id="rId20"/>
    <p:sldId id="1950" r:id="rId21"/>
    <p:sldId id="1951" r:id="rId22"/>
    <p:sldId id="1952" r:id="rId23"/>
    <p:sldId id="1953" r:id="rId24"/>
    <p:sldId id="1954" r:id="rId25"/>
    <p:sldId id="1955" r:id="rId26"/>
    <p:sldId id="1957" r:id="rId27"/>
    <p:sldId id="1956" r:id="rId28"/>
    <p:sldId id="1875" r:id="rId2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62" autoAdjust="0"/>
    <p:restoredTop sz="84480" autoAdjust="0"/>
  </p:normalViewPr>
  <p:slideViewPr>
    <p:cSldViewPr snapToGrid="0">
      <p:cViewPr varScale="1">
        <p:scale>
          <a:sx n="56" d="100"/>
          <a:sy n="56" d="100"/>
        </p:scale>
        <p:origin x="1008" y="52"/>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5/31/2021 10:42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eg>
</file>

<file path=ppt/media/image12.png>
</file>

<file path=ppt/media/image13.jpeg>
</file>

<file path=ppt/media/image14.jpeg>
</file>

<file path=ppt/media/image15.jpeg>
</file>

<file path=ppt/media/image16.png>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5/31/2021 10:42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urator.jsc.nasa.gov/"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pytorch.org/"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azure.microsoft.com/overview/ai-platform/" TargetMode="Externa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asteroidmission.org/objectives/"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98963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Although meteorites might be found anywhere on our planet, hot and cold deserts like those found in Northwest Africa and Antarctica are major spots for finding meteorites. Antarctica is a good location to search for meteorites because the black color of the fusion crust stands out against blue glacier ice. In other areas, meteorites might be obscured by vegetation, blend in with the ground, or look like other common rocks or debris in the area.</a:t>
            </a:r>
            <a:br>
              <a:rPr lang="en-US" b="0" i="0" dirty="0">
                <a:solidFill>
                  <a:srgbClr val="171717"/>
                </a:solidFill>
                <a:effectLst/>
                <a:latin typeface="Segoe UI" panose="020B0502040204020203" pitchFamily="34" charset="0"/>
              </a:rPr>
            </a:br>
            <a:r>
              <a:rPr lang="en-US" b="0" i="0" dirty="0">
                <a:solidFill>
                  <a:srgbClr val="171717"/>
                </a:solidFill>
                <a:effectLst/>
                <a:latin typeface="Segoe UI" panose="020B0502040204020203" pitchFamily="34" charset="0"/>
              </a:rPr>
              <a:t>Antarctica also offers a unique, constant, dry, and cold climate that helps preserve the organic chemicals in meteorites. In other areas, shifts in temperature and precipitation, along with the impact of humans in the area, make the rock sample less likely to be preserved over time. In meteorite research, a high degree of preservation gives us a clearer understanding of the rock's original composition.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693465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If you thought the hard part about collecting space rocks is over after flying a rocket 238,855 miles to the Moon, you'd be mistaken. Even after astronauts or rovers land on the Moon, selecting rocks that are valuable to research becomes a serious challenge. With limited space on rockets to bring back samples, and with so many types of space rocks, choosing the ones to collect and which to leave behind is a difficult process.</a:t>
            </a:r>
          </a:p>
          <a:p>
            <a:pPr algn="l"/>
            <a:r>
              <a:rPr lang="en-US" b="0" i="0" dirty="0">
                <a:solidFill>
                  <a:srgbClr val="171717"/>
                </a:solidFill>
                <a:effectLst/>
                <a:latin typeface="Segoe UI" panose="020B0502040204020203" pitchFamily="34" charset="0"/>
              </a:rPr>
              <a:t>You might think about the challenge this way:</a:t>
            </a:r>
            <a:br>
              <a:rPr lang="en-US" b="0" i="0" dirty="0">
                <a:solidFill>
                  <a:srgbClr val="171717"/>
                </a:solidFill>
                <a:effectLst/>
                <a:latin typeface="Segoe UI" panose="020B0502040204020203" pitchFamily="34" charset="0"/>
              </a:rPr>
            </a:br>
            <a:endParaRPr lang="en-US" b="0" i="0" dirty="0">
              <a:solidFill>
                <a:srgbClr val="171717"/>
              </a:solidFill>
              <a:effectLst/>
              <a:latin typeface="Segoe UI" panose="020B0502040204020203" pitchFamily="34" charset="0"/>
            </a:endParaRPr>
          </a:p>
          <a:p>
            <a:r>
              <a:rPr lang="en-US" i="1" dirty="0">
                <a:effectLst/>
              </a:rPr>
              <a:t>If you could choose only one place on Earth to study to fully understand Earth, where would you go?</a:t>
            </a:r>
            <a:endParaRPr lang="en-US" dirty="0">
              <a:effectLst/>
            </a:endParaRPr>
          </a:p>
          <a:p>
            <a:pPr algn="l"/>
            <a:r>
              <a:rPr lang="en-US" b="0" i="0" dirty="0">
                <a:solidFill>
                  <a:srgbClr val="171717"/>
                </a:solidFill>
                <a:effectLst/>
                <a:latin typeface="Segoe UI" panose="020B0502040204020203" pitchFamily="34" charset="0"/>
              </a:rPr>
              <a:t>Such a place doesn't exist. So, you narrow the scope.</a:t>
            </a:r>
          </a:p>
          <a:p>
            <a:pPr algn="l"/>
            <a:r>
              <a:rPr lang="en-US" b="0" i="0" dirty="0">
                <a:solidFill>
                  <a:srgbClr val="171717"/>
                </a:solidFill>
                <a:effectLst/>
                <a:latin typeface="Segoe UI" panose="020B0502040204020203" pitchFamily="34" charset="0"/>
              </a:rPr>
              <a:t>If you go to a specific region on Earth, like the Grand Canyon, which rocks would you collect for study to fully understand that region? It's still a challenging task. It's similar to the task that astronauts face when they choose rocks to collect on the Moon's surface.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589018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Astronauts complete a vast array of preparations before they go into space. Their top priority is a safe and successful journey to their destination. But one of the main goals of traveling to the Moon is to collect specimens so that we can better understand our Moon and our Solar System.</a:t>
            </a:r>
          </a:p>
          <a:p>
            <a:pPr algn="l"/>
            <a:r>
              <a:rPr lang="en-US" b="0" i="0" dirty="0">
                <a:solidFill>
                  <a:srgbClr val="171717"/>
                </a:solidFill>
                <a:effectLst/>
                <a:latin typeface="Segoe UI" panose="020B0502040204020203" pitchFamily="34" charset="0"/>
              </a:rPr>
              <a:t>Have you ever walked along a beach looking for rocks that are pretty or unusual? You might spend a few hours looking, trying not to miss anything special, but you don't want to get on your hands and knees to examine each rock either. The surface of the Moon is fully covered with potential samples that an astronaut might collect and take back to Earth. And the types of rocks aren't easily identifiable with a glance.</a:t>
            </a:r>
          </a:p>
          <a:p>
            <a:pPr algn="l"/>
            <a:r>
              <a:rPr lang="en-US" b="0" i="0" dirty="0">
                <a:solidFill>
                  <a:srgbClr val="171717"/>
                </a:solidFill>
                <a:effectLst/>
                <a:latin typeface="Segoe UI" panose="020B0502040204020203" pitchFamily="34" charset="0"/>
              </a:rPr>
              <a:t>On the Moon, basalt and highland are common types of rocks. Highland rock is the original crust of the Moon. Regolith is a layer of rock and soil that's been broken up by the impact of colliding objects. Another kind of rock found on the Moon is breccia, which is a combination of other rocks smashed together. So, the chemical composition of these rocks may be similar to the original rock types, but they might not be what the astronaut was instructed to collect.</a:t>
            </a:r>
          </a:p>
          <a:p>
            <a:pPr algn="l"/>
            <a:r>
              <a:rPr lang="en-US" b="0" i="0" dirty="0">
                <a:solidFill>
                  <a:srgbClr val="171717"/>
                </a:solidFill>
                <a:effectLst/>
                <a:latin typeface="Segoe UI" panose="020B0502040204020203" pitchFamily="34" charset="0"/>
              </a:rPr>
              <a:t>Furthermore, the photos of rocks that you'll see in this learning path have already been cleaned. The photos were taken in a studio with good lighting and really close-up. Being able to identify these rocks on the surface of the Moon while wearing a space suit, without being able to touch the rock, and with less than ideal lighting, makes it even more of a challenge.</a:t>
            </a:r>
          </a:p>
          <a:p>
            <a:pPr algn="l"/>
            <a:r>
              <a:rPr lang="en-US" b="0" i="0" dirty="0">
                <a:solidFill>
                  <a:srgbClr val="171717"/>
                </a:solidFill>
                <a:effectLst/>
                <a:latin typeface="Segoe UI" panose="020B0502040204020203" pitchFamily="34" charset="0"/>
              </a:rPr>
              <a:t>Here's a photo of basalt rock:</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1949854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71717"/>
                </a:solidFill>
                <a:effectLst/>
                <a:latin typeface="Segoe UI" panose="020B0502040204020203" pitchFamily="34" charset="0"/>
              </a:rPr>
              <a:t>Here's a photo of highland rock:</a:t>
            </a:r>
            <a:endParaRPr lang="en-IN"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5/31/2021 10:42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5364196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71717"/>
                </a:solidFill>
                <a:effectLst/>
                <a:latin typeface="Segoe UI" panose="020B0502040204020203" pitchFamily="34" charset="0"/>
              </a:rPr>
              <a:t>Here's a photo of an area that an astronaut might survey for rocks:</a:t>
            </a:r>
            <a:endParaRPr lang="en-IN"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5/31/2021 10:42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149590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Another aspect of gathering space rocks that might be hard to conceptualize is the procedure for picking up rocks that look "different." If you see a white rock surrounded by all black rocks, a person's instinct is to pick up the white rock and ignore all the black rocks. However, collecting only this white rock wouldn't provide us with an understanding of the "average" rocks in the area, just the unique one. Therefore, astronauts are asked to also collect samples of the black rocks to get an accurate representation of the area. A common trick is to pick up 10 average rocks in the area, and then collect the rocks that look more unique.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7870309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Having astronauts learn about rocks is one thing, but using rovers to pick up the correct rocks on the Moon is also difficult. Sending instructions to a rover so far away takes a long time, so many instructions have to be simple like </a:t>
            </a:r>
            <a:r>
              <a:rPr lang="en-US" b="0" i="1" dirty="0">
                <a:solidFill>
                  <a:srgbClr val="171717"/>
                </a:solidFill>
                <a:effectLst/>
                <a:latin typeface="Segoe UI" panose="020B0502040204020203" pitchFamily="34" charset="0"/>
              </a:rPr>
              <a:t>move forward</a:t>
            </a:r>
            <a:r>
              <a:rPr lang="en-US" b="0" i="0" dirty="0">
                <a:solidFill>
                  <a:srgbClr val="171717"/>
                </a:solidFill>
                <a:effectLst/>
                <a:latin typeface="Segoe UI" panose="020B0502040204020203" pitchFamily="34" charset="0"/>
              </a:rPr>
              <a:t> or </a:t>
            </a:r>
            <a:r>
              <a:rPr lang="en-US" b="0" i="1" dirty="0">
                <a:solidFill>
                  <a:srgbClr val="171717"/>
                </a:solidFill>
                <a:effectLst/>
                <a:latin typeface="Segoe UI" panose="020B0502040204020203" pitchFamily="34" charset="0"/>
              </a:rPr>
              <a:t>turn right</a:t>
            </a:r>
            <a:r>
              <a:rPr lang="en-US" b="0" i="0" dirty="0">
                <a:solidFill>
                  <a:srgbClr val="171717"/>
                </a:solidFill>
                <a:effectLst/>
                <a:latin typeface="Segoe UI" panose="020B0502040204020203" pitchFamily="34" charset="0"/>
              </a:rPr>
              <a:t>. Also, as you'll see in this learning path, having a computer accurately identify rocks on the ground is a challenge, when the rocks used to create the AI model were cleaned and professionally photographed. Rocks on the ground are covered with dirt and dust, the lighting might be poor, shadows are prevalent, and the surrounding landscape is covered with similar-looking material. Rocks on the ground on the Moon might not look like the rocks in photos of rocks in the lab, even if they're the same type of rock.</a:t>
            </a:r>
          </a:p>
          <a:p>
            <a:br>
              <a:rPr lang="en-US" b="0" i="0" dirty="0">
                <a:solidFill>
                  <a:srgbClr val="171717"/>
                </a:solidFill>
                <a:effectLst/>
                <a:latin typeface="Segoe UI" panose="020B0502040204020203" pitchFamily="34" charset="0"/>
              </a:rPr>
            </a:br>
            <a:endParaRPr lang="en-US" b="0" i="0" dirty="0">
              <a:solidFill>
                <a:srgbClr val="171717"/>
              </a:solidFill>
              <a:effectLst/>
              <a:latin typeface="Segoe UI" panose="020B0502040204020203" pitchFamily="34" charset="0"/>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14783470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If we integrate AI into the process of analyzing space rocks, we can improve the collection process for both humans and rovers. We could send astronauts to the Moon armed with a computer that can take photos of rocks. The computer could show the astronaut the rock type. The astronaut could determine if that type of rock is needed in the collection and decide to pick it up or leave it. In a future mission, the computer could be placed in a rover that autonomously drives across the surface of the Moon and scans for rocks that we need for research.</a:t>
            </a:r>
          </a:p>
          <a:p>
            <a:pPr algn="l"/>
            <a:r>
              <a:rPr lang="en-US" b="0" i="0" dirty="0">
                <a:solidFill>
                  <a:srgbClr val="171717"/>
                </a:solidFill>
                <a:effectLst/>
                <a:latin typeface="Segoe UI" panose="020B0502040204020203" pitchFamily="34" charset="0"/>
              </a:rPr>
              <a:t>By integrating AI, astronauts could more quickly and accurately locate and identify rocks they should bring back to Earth. The computer could collect metadata like location, temperature, and light exposure. With accuracy feedback from astronauts and scientists on Earth, the AI model used to identify valuable rocks would improve over time.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9391787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As we mentioned earlier, AI works better when the sample data is cleaner. We see improved performance for multiple scenarios involving space rocks:</a:t>
            </a:r>
          </a:p>
          <a:p>
            <a:pPr algn="l">
              <a:buFont typeface="Arial" panose="020B0604020202020204" pitchFamily="34" charset="0"/>
              <a:buChar char="•"/>
            </a:pPr>
            <a:r>
              <a:rPr lang="en-US" b="0" i="0" dirty="0">
                <a:solidFill>
                  <a:srgbClr val="171717"/>
                </a:solidFill>
                <a:effectLst/>
                <a:latin typeface="Segoe UI" panose="020B0502040204020203" pitchFamily="34" charset="0"/>
              </a:rPr>
              <a:t>When the rocks are physically clean</a:t>
            </a:r>
          </a:p>
          <a:p>
            <a:pPr algn="l">
              <a:buFont typeface="Arial" panose="020B0604020202020204" pitchFamily="34" charset="0"/>
              <a:buChar char="•"/>
            </a:pPr>
            <a:r>
              <a:rPr lang="en-US" b="0" i="0" dirty="0">
                <a:solidFill>
                  <a:srgbClr val="171717"/>
                </a:solidFill>
                <a:effectLst/>
                <a:latin typeface="Segoe UI" panose="020B0502040204020203" pitchFamily="34" charset="0"/>
              </a:rPr>
              <a:t>When the photos of the rocks have similar lighting, so the visual coloring of the rock is consistent</a:t>
            </a:r>
          </a:p>
          <a:p>
            <a:pPr algn="l">
              <a:buFont typeface="Arial" panose="020B0604020202020204" pitchFamily="34" charset="0"/>
              <a:buChar char="•"/>
            </a:pPr>
            <a:r>
              <a:rPr lang="en-US" b="0" i="0" dirty="0">
                <a:solidFill>
                  <a:srgbClr val="171717"/>
                </a:solidFill>
                <a:effectLst/>
                <a:latin typeface="Segoe UI" panose="020B0502040204020203" pitchFamily="34" charset="0"/>
              </a:rPr>
              <a:t>When the edges between the rock and the background are clean and consistent</a:t>
            </a:r>
          </a:p>
          <a:p>
            <a:pPr algn="l">
              <a:buFont typeface="Arial" panose="020B0604020202020204" pitchFamily="34" charset="0"/>
              <a:buChar char="•"/>
            </a:pPr>
            <a:r>
              <a:rPr lang="en-US" b="0" i="0" dirty="0">
                <a:solidFill>
                  <a:srgbClr val="171717"/>
                </a:solidFill>
                <a:effectLst/>
                <a:latin typeface="Segoe UI" panose="020B0502040204020203" pitchFamily="34" charset="0"/>
              </a:rPr>
              <a:t>When each photo of a rock has a clear indication of scale</a:t>
            </a:r>
          </a:p>
          <a:p>
            <a:pPr algn="l"/>
            <a:r>
              <a:rPr lang="en-US" b="0" i="0" dirty="0">
                <a:solidFill>
                  <a:srgbClr val="171717"/>
                </a:solidFill>
                <a:effectLst/>
                <a:latin typeface="Segoe UI" panose="020B0502040204020203" pitchFamily="34" charset="0"/>
              </a:rPr>
              <a:t>An AI model that can help identify, classify, and track these rock samples would provide clear instructions about how to take the photos to fit the current model. When we have an AI model that fits these criteria, </a:t>
            </a:r>
            <a:r>
              <a:rPr lang="en-US" b="0" i="0" u="none" strike="noStrike" dirty="0">
                <a:solidFill>
                  <a:srgbClr val="171717"/>
                </a:solidFill>
                <a:effectLst/>
                <a:latin typeface="Segoe UI" panose="020B0502040204020203" pitchFamily="34" charset="0"/>
                <a:hlinkClick r:id="rId3"/>
              </a:rPr>
              <a:t>lunar rock curation</a:t>
            </a:r>
            <a:r>
              <a:rPr lang="en-US" b="0" i="0" dirty="0">
                <a:solidFill>
                  <a:srgbClr val="171717"/>
                </a:solidFill>
                <a:effectLst/>
                <a:latin typeface="Segoe UI" panose="020B0502040204020203" pitchFamily="34" charset="0"/>
              </a:rPr>
              <a:t> and research can move toward answering even more nuanced research questions. We might even consider using a rover and AI on Earth to collect meteorites in Antarctica.</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2095378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AI and image quality might not be good enough yet to take a satellite picture of a planet's surface and give an overview of the types of rocks that are on it. But, we can start to understand where AI </a:t>
            </a:r>
            <a:r>
              <a:rPr lang="en-US" b="0" i="1" dirty="0">
                <a:solidFill>
                  <a:srgbClr val="171717"/>
                </a:solidFill>
                <a:effectLst/>
                <a:latin typeface="Segoe UI" panose="020B0502040204020203" pitchFamily="34" charset="0"/>
              </a:rPr>
              <a:t>can</a:t>
            </a:r>
            <a:r>
              <a:rPr lang="en-US" b="0" i="0" dirty="0">
                <a:solidFill>
                  <a:srgbClr val="171717"/>
                </a:solidFill>
                <a:effectLst/>
                <a:latin typeface="Segoe UI" panose="020B0502040204020203" pitchFamily="34" charset="0"/>
              </a:rPr>
              <a:t> help and where it's limited.</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3148080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4400" b="0" i="0" dirty="0">
                <a:solidFill>
                  <a:srgbClr val="171717"/>
                </a:solidFill>
                <a:effectLst/>
                <a:latin typeface="Segoe UI" panose="020B0502040204020203" pitchFamily="34" charset="0"/>
              </a:rPr>
              <a:t>As technology advances, many disciplines outside the field of computer science have found ways to introduce advanced technologies into their work. Artificial intelligence (AI) is a relatively new technology that's being applied to many tasks.</a:t>
            </a:r>
          </a:p>
          <a:p>
            <a:pPr algn="l"/>
            <a:r>
              <a:rPr lang="en-US" sz="4400" b="0" i="0" dirty="0">
                <a:solidFill>
                  <a:srgbClr val="171717"/>
                </a:solidFill>
                <a:effectLst/>
                <a:latin typeface="Segoe UI" panose="020B0502040204020203" pitchFamily="34" charset="0"/>
              </a:rPr>
              <a:t>This Microsoft Learn learning path is the second in a series of learning paths that highlight how AI might influence NASA research, and space exploration in general. From teaching a computer to detect which rock an astronaut should collect based on the rock type, to predicting whether a rocket can launch on a specific day, AI can be a useful tool for the brilliant research minds that are behind some of Earth's most inspiring discoveries.</a:t>
            </a:r>
          </a:p>
          <a:p>
            <a:pPr algn="l"/>
            <a:r>
              <a:rPr lang="en-US" sz="4400" b="0" i="0" dirty="0">
                <a:solidFill>
                  <a:srgbClr val="171717"/>
                </a:solidFill>
                <a:effectLst/>
                <a:latin typeface="Segoe UI" panose="020B0502040204020203" pitchFamily="34" charset="0"/>
              </a:rPr>
              <a:t>The programming services and libraries that do much of the complex math and algorithms in AI are widely available. For example, Python libraries and packages like </a:t>
            </a:r>
            <a:r>
              <a:rPr lang="en-US" sz="4400" b="0" i="0" u="none" strike="noStrike" dirty="0" err="1">
                <a:solidFill>
                  <a:srgbClr val="171717"/>
                </a:solidFill>
                <a:effectLst/>
                <a:latin typeface="Segoe UI" panose="020B0502040204020203" pitchFamily="34" charset="0"/>
                <a:hlinkClick r:id="rId3"/>
              </a:rPr>
              <a:t>PyTorch</a:t>
            </a:r>
            <a:r>
              <a:rPr lang="en-US" sz="4400" b="0" i="0" dirty="0">
                <a:solidFill>
                  <a:srgbClr val="171717"/>
                </a:solidFill>
                <a:effectLst/>
                <a:latin typeface="Segoe UI" panose="020B0502040204020203" pitchFamily="34" charset="0"/>
              </a:rPr>
              <a:t> explore, visualize, and analyze data. </a:t>
            </a:r>
            <a:r>
              <a:rPr lang="en-US" sz="4400" b="0" i="0" u="none" strike="noStrike" dirty="0">
                <a:solidFill>
                  <a:srgbClr val="171717"/>
                </a:solidFill>
                <a:effectLst/>
                <a:latin typeface="Segoe UI" panose="020B0502040204020203" pitchFamily="34" charset="0"/>
                <a:hlinkClick r:id="rId4"/>
              </a:rPr>
              <a:t>Azure also offers AI services</a:t>
            </a:r>
            <a:r>
              <a:rPr lang="en-US" sz="4400" b="0" i="0" dirty="0">
                <a:solidFill>
                  <a:srgbClr val="171717"/>
                </a:solidFill>
                <a:effectLst/>
                <a:latin typeface="Segoe UI" panose="020B0502040204020203" pitchFamily="34" charset="0"/>
              </a:rPr>
              <a:t> that analyze an image by using a simple API call.</a:t>
            </a:r>
          </a:p>
          <a:p>
            <a:pPr algn="l"/>
            <a:r>
              <a:rPr lang="en-US" sz="4400" b="0" i="0" dirty="0">
                <a:solidFill>
                  <a:srgbClr val="171717"/>
                </a:solidFill>
                <a:effectLst/>
                <a:latin typeface="Segoe UI" panose="020B0502040204020203" pitchFamily="34" charset="0"/>
              </a:rPr>
              <a:t>Although AI has complexities and levels we won't cover in the Learn modules, this learning path introduces you to some basic AI tools and services. In a later module, we'll use some of these tools and services to build an AI model.</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5205740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Many space missions have taken astronauts and rovers into space to search for space rocks. One of these missions is the NASA </a:t>
            </a:r>
            <a:r>
              <a:rPr lang="en-US" b="0" i="0" u="none" strike="noStrike" dirty="0">
                <a:effectLst/>
                <a:latin typeface="Segoe UI" panose="020B0502040204020203" pitchFamily="34" charset="0"/>
                <a:hlinkClick r:id="rId3"/>
              </a:rPr>
              <a:t>OSIRIS-</a:t>
            </a:r>
            <a:r>
              <a:rPr lang="en-US" b="0" i="0" u="none" strike="noStrike" dirty="0" err="1">
                <a:effectLst/>
                <a:latin typeface="Segoe UI" panose="020B0502040204020203" pitchFamily="34" charset="0"/>
                <a:hlinkClick r:id="rId3"/>
              </a:rPr>
              <a:t>REx</a:t>
            </a:r>
            <a:r>
              <a:rPr lang="en-US" b="0" i="0" u="none" strike="noStrike" dirty="0">
                <a:effectLst/>
                <a:latin typeface="Segoe UI" panose="020B0502040204020203" pitchFamily="34" charset="0"/>
                <a:hlinkClick r:id="rId3"/>
              </a:rPr>
              <a:t> mission</a:t>
            </a:r>
            <a:r>
              <a:rPr lang="en-US" b="0" i="0" dirty="0">
                <a:solidFill>
                  <a:srgbClr val="171717"/>
                </a:solidFill>
                <a:effectLst/>
                <a:latin typeface="Segoe UI" panose="020B0502040204020203" pitchFamily="34" charset="0"/>
              </a:rPr>
              <a:t>.</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35504506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The OSIRIS-</a:t>
            </a:r>
            <a:r>
              <a:rPr lang="en-US" b="0" i="0" dirty="0" err="1">
                <a:solidFill>
                  <a:srgbClr val="171717"/>
                </a:solidFill>
                <a:effectLst/>
                <a:latin typeface="Segoe UI" panose="020B0502040204020203" pitchFamily="34" charset="0"/>
              </a:rPr>
              <a:t>REx</a:t>
            </a:r>
            <a:r>
              <a:rPr lang="en-US" b="0" i="0" dirty="0">
                <a:solidFill>
                  <a:srgbClr val="171717"/>
                </a:solidFill>
                <a:effectLst/>
                <a:latin typeface="Segoe UI" panose="020B0502040204020203" pitchFamily="34" charset="0"/>
              </a:rPr>
              <a:t> mission includes launching a space craft into orbit and gathering samples from an asteroid named </a:t>
            </a:r>
            <a:r>
              <a:rPr lang="en-US" b="0" i="1" dirty="0" err="1">
                <a:solidFill>
                  <a:srgbClr val="171717"/>
                </a:solidFill>
                <a:effectLst/>
                <a:latin typeface="Segoe UI" panose="020B0502040204020203" pitchFamily="34" charset="0"/>
              </a:rPr>
              <a:t>Bennu</a:t>
            </a:r>
            <a:r>
              <a:rPr lang="en-US" b="0" i="0" dirty="0">
                <a:solidFill>
                  <a:srgbClr val="171717"/>
                </a:solidFill>
                <a:effectLst/>
                <a:latin typeface="Segoe UI" panose="020B0502040204020203" pitchFamily="34" charset="0"/>
              </a:rPr>
              <a:t>. The regolith space rock of the asteroid might record the earliest history of our Solar System. The OSIRIS-Rex mission is all about finding out more about where humans came from and what our destiny is.</a:t>
            </a:r>
            <a:br>
              <a:rPr lang="en-US" b="0" i="0" dirty="0">
                <a:solidFill>
                  <a:srgbClr val="171717"/>
                </a:solidFill>
                <a:effectLst/>
                <a:latin typeface="Segoe UI" panose="020B0502040204020203" pitchFamily="34" charset="0"/>
              </a:rPr>
            </a:br>
            <a:br>
              <a:rPr lang="en-US" b="0" i="0" dirty="0">
                <a:solidFill>
                  <a:srgbClr val="171717"/>
                </a:solidFill>
                <a:effectLst/>
                <a:latin typeface="Segoe UI" panose="020B0502040204020203" pitchFamily="34" charset="0"/>
              </a:rPr>
            </a:br>
            <a:r>
              <a:rPr lang="en-US" b="0" i="0" dirty="0">
                <a:solidFill>
                  <a:srgbClr val="171717"/>
                </a:solidFill>
                <a:effectLst/>
                <a:latin typeface="Segoe UI" panose="020B0502040204020203" pitchFamily="34" charset="0"/>
              </a:rPr>
              <a:t>The OSIRIS-</a:t>
            </a:r>
            <a:r>
              <a:rPr lang="en-US" b="0" i="0" dirty="0" err="1">
                <a:solidFill>
                  <a:srgbClr val="171717"/>
                </a:solidFill>
                <a:effectLst/>
                <a:latin typeface="Segoe UI" panose="020B0502040204020203" pitchFamily="34" charset="0"/>
              </a:rPr>
              <a:t>REx</a:t>
            </a:r>
            <a:r>
              <a:rPr lang="en-US" b="0" i="0" dirty="0">
                <a:solidFill>
                  <a:srgbClr val="171717"/>
                </a:solidFill>
                <a:effectLst/>
                <a:latin typeface="Segoe UI" panose="020B0502040204020203" pitchFamily="34" charset="0"/>
              </a:rPr>
              <a:t> mission is unique compared to the other types of missions that we've talked about. The OSIRIS-</a:t>
            </a:r>
            <a:r>
              <a:rPr lang="en-US" b="0" i="0" dirty="0" err="1">
                <a:solidFill>
                  <a:srgbClr val="171717"/>
                </a:solidFill>
                <a:effectLst/>
                <a:latin typeface="Segoe UI" panose="020B0502040204020203" pitchFamily="34" charset="0"/>
              </a:rPr>
              <a:t>REx</a:t>
            </a:r>
            <a:r>
              <a:rPr lang="en-US" b="0" i="0" dirty="0">
                <a:solidFill>
                  <a:srgbClr val="171717"/>
                </a:solidFill>
                <a:effectLst/>
                <a:latin typeface="Segoe UI" panose="020B0502040204020203" pitchFamily="34" charset="0"/>
              </a:rPr>
              <a:t> takes high-quality photos while in orbit and also lands to gather samples. The photos are sent to rock experts on Earth, who analyze features of the photos to gain information about our Solar System.</a:t>
            </a:r>
          </a:p>
          <a:p>
            <a:br>
              <a:rPr lang="en-US" dirty="0"/>
            </a:br>
            <a:endParaRPr lang="en-IN"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5/31/2021 10:42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8317590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In this lesson, you learned about different types of space rocks and some of the forms they can take.</a:t>
            </a:r>
          </a:p>
          <a:p>
            <a:pPr algn="l">
              <a:buFont typeface="Arial" panose="020B0604020202020204" pitchFamily="34" charset="0"/>
              <a:buChar char="•"/>
            </a:pPr>
            <a:r>
              <a:rPr lang="en-US" b="0" i="0" dirty="0">
                <a:solidFill>
                  <a:srgbClr val="171717"/>
                </a:solidFill>
                <a:effectLst/>
                <a:latin typeface="Segoe UI" panose="020B0502040204020203" pitchFamily="34" charset="0"/>
              </a:rPr>
              <a:t>A </a:t>
            </a:r>
            <a:r>
              <a:rPr lang="en-US" b="0" i="1" dirty="0">
                <a:solidFill>
                  <a:srgbClr val="171717"/>
                </a:solidFill>
                <a:effectLst/>
                <a:latin typeface="Segoe UI" panose="020B0502040204020203" pitchFamily="34" charset="0"/>
              </a:rPr>
              <a:t>meteoroid</a:t>
            </a:r>
            <a:r>
              <a:rPr lang="en-US" b="0" i="0" dirty="0">
                <a:solidFill>
                  <a:srgbClr val="171717"/>
                </a:solidFill>
                <a:effectLst/>
                <a:latin typeface="Segoe UI" panose="020B0502040204020203" pitchFamily="34" charset="0"/>
              </a:rPr>
              <a:t> flying through space becomes a </a:t>
            </a:r>
            <a:r>
              <a:rPr lang="en-US" b="0" i="1" dirty="0">
                <a:solidFill>
                  <a:srgbClr val="171717"/>
                </a:solidFill>
                <a:effectLst/>
                <a:latin typeface="Segoe UI" panose="020B0502040204020203" pitchFamily="34" charset="0"/>
              </a:rPr>
              <a:t>meteor</a:t>
            </a:r>
            <a:r>
              <a:rPr lang="en-US" b="0" i="0" dirty="0">
                <a:solidFill>
                  <a:srgbClr val="171717"/>
                </a:solidFill>
                <a:effectLst/>
                <a:latin typeface="Segoe UI" panose="020B0502040204020203" pitchFamily="34" charset="0"/>
              </a:rPr>
              <a:t> when it enters Earth's atmosphere.</a:t>
            </a:r>
          </a:p>
          <a:p>
            <a:pPr algn="l">
              <a:buFont typeface="Arial" panose="020B0604020202020204" pitchFamily="34" charset="0"/>
              <a:buChar char="•"/>
            </a:pPr>
            <a:r>
              <a:rPr lang="en-US" b="0" i="0" dirty="0">
                <a:solidFill>
                  <a:srgbClr val="171717"/>
                </a:solidFill>
                <a:effectLst/>
                <a:latin typeface="Segoe UI" panose="020B0502040204020203" pitchFamily="34" charset="0"/>
              </a:rPr>
              <a:t>A meteor becomes a </a:t>
            </a:r>
            <a:r>
              <a:rPr lang="en-US" b="0" i="1" dirty="0">
                <a:solidFill>
                  <a:srgbClr val="171717"/>
                </a:solidFill>
                <a:effectLst/>
                <a:latin typeface="Segoe UI" panose="020B0502040204020203" pitchFamily="34" charset="0"/>
              </a:rPr>
              <a:t>meteorite</a:t>
            </a:r>
            <a:r>
              <a:rPr lang="en-US" b="0" i="0" dirty="0">
                <a:solidFill>
                  <a:srgbClr val="171717"/>
                </a:solidFill>
                <a:effectLst/>
                <a:latin typeface="Segoe UI" panose="020B0502040204020203" pitchFamily="34" charset="0"/>
              </a:rPr>
              <a:t> when it hits the Earth's surface.</a:t>
            </a:r>
          </a:p>
          <a:p>
            <a:pPr algn="l">
              <a:buFont typeface="Arial" panose="020B0604020202020204" pitchFamily="34" charset="0"/>
              <a:buChar char="•"/>
            </a:pPr>
            <a:r>
              <a:rPr lang="en-US" b="1" i="0" dirty="0">
                <a:solidFill>
                  <a:srgbClr val="171717"/>
                </a:solidFill>
                <a:effectLst/>
                <a:latin typeface="Segoe UI" panose="020B0502040204020203" pitchFamily="34" charset="0"/>
              </a:rPr>
              <a:t>Fun fact</a:t>
            </a:r>
            <a:r>
              <a:rPr lang="en-US" b="0" i="0" dirty="0">
                <a:solidFill>
                  <a:srgbClr val="171717"/>
                </a:solidFill>
                <a:effectLst/>
                <a:latin typeface="Segoe UI" panose="020B0502040204020203" pitchFamily="34" charset="0"/>
              </a:rPr>
              <a:t>: Meteorite rocks are found on Earth and in space!</a:t>
            </a:r>
          </a:p>
          <a:p>
            <a:pPr algn="l"/>
            <a:r>
              <a:rPr lang="en-US" b="0" i="0" dirty="0">
                <a:solidFill>
                  <a:srgbClr val="171717"/>
                </a:solidFill>
                <a:effectLst/>
                <a:latin typeface="Segoe UI" panose="020B0502040204020203" pitchFamily="34" charset="0"/>
              </a:rPr>
              <a:t>Hot and cold deserts like those found in Northwest Africa and Antarctica are good spots for finding meteorites.</a:t>
            </a:r>
          </a:p>
          <a:p>
            <a:pPr algn="l"/>
            <a:r>
              <a:rPr lang="en-US" b="0" i="0" dirty="0">
                <a:solidFill>
                  <a:srgbClr val="171717"/>
                </a:solidFill>
                <a:effectLst/>
                <a:latin typeface="Segoe UI" panose="020B0502040204020203" pitchFamily="34" charset="0"/>
              </a:rPr>
              <a:t>Astronauts have some challenges to overcome when gathering space rocks for their research, but solutions are available. AI is one of the solutions and the technology is improving every day.</a:t>
            </a:r>
          </a:p>
          <a:p>
            <a:pPr algn="l"/>
            <a:r>
              <a:rPr lang="en-US" b="0" i="0" dirty="0">
                <a:solidFill>
                  <a:srgbClr val="171717"/>
                </a:solidFill>
                <a:effectLst/>
                <a:latin typeface="Segoe UI" panose="020B0502040204020203" pitchFamily="34" charset="0"/>
              </a:rPr>
              <a:t>The NASA </a:t>
            </a:r>
            <a:r>
              <a:rPr lang="en-US" b="1" i="0" dirty="0">
                <a:solidFill>
                  <a:srgbClr val="171717"/>
                </a:solidFill>
                <a:effectLst/>
                <a:latin typeface="Segoe UI" panose="020B0502040204020203" pitchFamily="34" charset="0"/>
              </a:rPr>
              <a:t>OSIRIS-</a:t>
            </a:r>
            <a:r>
              <a:rPr lang="en-US" b="1" i="0" dirty="0" err="1">
                <a:solidFill>
                  <a:srgbClr val="171717"/>
                </a:solidFill>
                <a:effectLst/>
                <a:latin typeface="Segoe UI" panose="020B0502040204020203" pitchFamily="34" charset="0"/>
              </a:rPr>
              <a:t>REx</a:t>
            </a:r>
            <a:r>
              <a:rPr lang="en-US" b="0" i="0" dirty="0">
                <a:solidFill>
                  <a:srgbClr val="171717"/>
                </a:solidFill>
                <a:effectLst/>
                <a:latin typeface="Segoe UI" panose="020B0502040204020203" pitchFamily="34" charset="0"/>
              </a:rPr>
              <a:t> mission gathers regolith space rock samples from the asteroid </a:t>
            </a:r>
            <a:r>
              <a:rPr lang="en-US" b="0" i="1" dirty="0" err="1">
                <a:solidFill>
                  <a:srgbClr val="171717"/>
                </a:solidFill>
                <a:effectLst/>
                <a:latin typeface="Segoe UI" panose="020B0502040204020203" pitchFamily="34" charset="0"/>
              </a:rPr>
              <a:t>Bennu</a:t>
            </a:r>
            <a:r>
              <a:rPr lang="en-US" b="0" i="0" dirty="0">
                <a:solidFill>
                  <a:srgbClr val="171717"/>
                </a:solidFill>
                <a:effectLst/>
                <a:latin typeface="Segoe UI" panose="020B0502040204020203" pitchFamily="34" charset="0"/>
              </a:rPr>
              <a:t>. The mission equipment captures high-quality photos while in orbit. The photos are sent to rock experts on Earth, who analyze features of the photos to gain information about our Solar System.</a:t>
            </a:r>
          </a:p>
          <a:p>
            <a:pPr algn="l"/>
            <a:endParaRPr lang="en-US" b="0" i="0" dirty="0">
              <a:solidFill>
                <a:srgbClr val="171717"/>
              </a:solidFill>
              <a:effectLst/>
              <a:latin typeface="Segoe UI" panose="020B0502040204020203" pitchFamily="34" charset="0"/>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42754802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In this lesson, you learned about different types of space rocks and some of the forms they can take.</a:t>
            </a:r>
          </a:p>
          <a:p>
            <a:pPr algn="l">
              <a:buFont typeface="Arial" panose="020B0604020202020204" pitchFamily="34" charset="0"/>
              <a:buChar char="•"/>
            </a:pPr>
            <a:r>
              <a:rPr lang="en-US" b="0" i="0" dirty="0">
                <a:solidFill>
                  <a:srgbClr val="171717"/>
                </a:solidFill>
                <a:effectLst/>
                <a:latin typeface="Segoe UI" panose="020B0502040204020203" pitchFamily="34" charset="0"/>
              </a:rPr>
              <a:t>A </a:t>
            </a:r>
            <a:r>
              <a:rPr lang="en-US" b="0" i="1" dirty="0">
                <a:solidFill>
                  <a:srgbClr val="171717"/>
                </a:solidFill>
                <a:effectLst/>
                <a:latin typeface="Segoe UI" panose="020B0502040204020203" pitchFamily="34" charset="0"/>
              </a:rPr>
              <a:t>meteoroid</a:t>
            </a:r>
            <a:r>
              <a:rPr lang="en-US" b="0" i="0" dirty="0">
                <a:solidFill>
                  <a:srgbClr val="171717"/>
                </a:solidFill>
                <a:effectLst/>
                <a:latin typeface="Segoe UI" panose="020B0502040204020203" pitchFamily="34" charset="0"/>
              </a:rPr>
              <a:t> flying through space becomes a </a:t>
            </a:r>
            <a:r>
              <a:rPr lang="en-US" b="0" i="1" dirty="0">
                <a:solidFill>
                  <a:srgbClr val="171717"/>
                </a:solidFill>
                <a:effectLst/>
                <a:latin typeface="Segoe UI" panose="020B0502040204020203" pitchFamily="34" charset="0"/>
              </a:rPr>
              <a:t>meteor</a:t>
            </a:r>
            <a:r>
              <a:rPr lang="en-US" b="0" i="0" dirty="0">
                <a:solidFill>
                  <a:srgbClr val="171717"/>
                </a:solidFill>
                <a:effectLst/>
                <a:latin typeface="Segoe UI" panose="020B0502040204020203" pitchFamily="34" charset="0"/>
              </a:rPr>
              <a:t> when it enters Earth's atmosphere.</a:t>
            </a:r>
          </a:p>
          <a:p>
            <a:pPr algn="l">
              <a:buFont typeface="Arial" panose="020B0604020202020204" pitchFamily="34" charset="0"/>
              <a:buChar char="•"/>
            </a:pPr>
            <a:r>
              <a:rPr lang="en-US" b="0" i="0" dirty="0">
                <a:solidFill>
                  <a:srgbClr val="171717"/>
                </a:solidFill>
                <a:effectLst/>
                <a:latin typeface="Segoe UI" panose="020B0502040204020203" pitchFamily="34" charset="0"/>
              </a:rPr>
              <a:t>A meteor becomes a </a:t>
            </a:r>
            <a:r>
              <a:rPr lang="en-US" b="0" i="1" dirty="0">
                <a:solidFill>
                  <a:srgbClr val="171717"/>
                </a:solidFill>
                <a:effectLst/>
                <a:latin typeface="Segoe UI" panose="020B0502040204020203" pitchFamily="34" charset="0"/>
              </a:rPr>
              <a:t>meteorite</a:t>
            </a:r>
            <a:r>
              <a:rPr lang="en-US" b="0" i="0" dirty="0">
                <a:solidFill>
                  <a:srgbClr val="171717"/>
                </a:solidFill>
                <a:effectLst/>
                <a:latin typeface="Segoe UI" panose="020B0502040204020203" pitchFamily="34" charset="0"/>
              </a:rPr>
              <a:t> when it hits the Earth's surface.</a:t>
            </a:r>
          </a:p>
          <a:p>
            <a:pPr algn="l">
              <a:buFont typeface="Arial" panose="020B0604020202020204" pitchFamily="34" charset="0"/>
              <a:buChar char="•"/>
            </a:pPr>
            <a:r>
              <a:rPr lang="en-US" b="1" i="0" dirty="0">
                <a:solidFill>
                  <a:srgbClr val="171717"/>
                </a:solidFill>
                <a:effectLst/>
                <a:latin typeface="Segoe UI" panose="020B0502040204020203" pitchFamily="34" charset="0"/>
              </a:rPr>
              <a:t>Fun fact</a:t>
            </a:r>
            <a:r>
              <a:rPr lang="en-US" b="0" i="0" dirty="0">
                <a:solidFill>
                  <a:srgbClr val="171717"/>
                </a:solidFill>
                <a:effectLst/>
                <a:latin typeface="Segoe UI" panose="020B0502040204020203" pitchFamily="34" charset="0"/>
              </a:rPr>
              <a:t>: Meteorite rocks are found on Earth and in space!</a:t>
            </a:r>
          </a:p>
          <a:p>
            <a:pPr algn="l"/>
            <a:r>
              <a:rPr lang="en-US" b="0" i="0" dirty="0">
                <a:solidFill>
                  <a:srgbClr val="171717"/>
                </a:solidFill>
                <a:effectLst/>
                <a:latin typeface="Segoe UI" panose="020B0502040204020203" pitchFamily="34" charset="0"/>
              </a:rPr>
              <a:t>Hot and cold deserts like those found in Northwest Africa and Antarctica are good spots for finding meteorites.</a:t>
            </a:r>
          </a:p>
          <a:p>
            <a:pPr algn="l"/>
            <a:r>
              <a:rPr lang="en-US" b="0" i="0" dirty="0">
                <a:solidFill>
                  <a:srgbClr val="171717"/>
                </a:solidFill>
                <a:effectLst/>
                <a:latin typeface="Segoe UI" panose="020B0502040204020203" pitchFamily="34" charset="0"/>
              </a:rPr>
              <a:t>Astronauts have some challenges to overcome when gathering space rocks for their research, but solutions are available. AI is one of the solutions and the technology is improving every day.</a:t>
            </a:r>
          </a:p>
          <a:p>
            <a:pPr algn="l"/>
            <a:r>
              <a:rPr lang="en-US" b="0" i="0" dirty="0">
                <a:solidFill>
                  <a:srgbClr val="171717"/>
                </a:solidFill>
                <a:effectLst/>
                <a:latin typeface="Segoe UI" panose="020B0502040204020203" pitchFamily="34" charset="0"/>
              </a:rPr>
              <a:t>The NASA </a:t>
            </a:r>
            <a:r>
              <a:rPr lang="en-US" b="1" i="0" dirty="0">
                <a:solidFill>
                  <a:srgbClr val="171717"/>
                </a:solidFill>
                <a:effectLst/>
                <a:latin typeface="Segoe UI" panose="020B0502040204020203" pitchFamily="34" charset="0"/>
              </a:rPr>
              <a:t>OSIRIS-</a:t>
            </a:r>
            <a:r>
              <a:rPr lang="en-US" b="1" i="0" dirty="0" err="1">
                <a:solidFill>
                  <a:srgbClr val="171717"/>
                </a:solidFill>
                <a:effectLst/>
                <a:latin typeface="Segoe UI" panose="020B0502040204020203" pitchFamily="34" charset="0"/>
              </a:rPr>
              <a:t>REx</a:t>
            </a:r>
            <a:r>
              <a:rPr lang="en-US" b="0" i="0" dirty="0">
                <a:solidFill>
                  <a:srgbClr val="171717"/>
                </a:solidFill>
                <a:effectLst/>
                <a:latin typeface="Segoe UI" panose="020B0502040204020203" pitchFamily="34" charset="0"/>
              </a:rPr>
              <a:t> mission gathers regolith space rock samples from the asteroid </a:t>
            </a:r>
            <a:r>
              <a:rPr lang="en-US" b="0" i="1" dirty="0" err="1">
                <a:solidFill>
                  <a:srgbClr val="171717"/>
                </a:solidFill>
                <a:effectLst/>
                <a:latin typeface="Segoe UI" panose="020B0502040204020203" pitchFamily="34" charset="0"/>
              </a:rPr>
              <a:t>Bennu</a:t>
            </a:r>
            <a:r>
              <a:rPr lang="en-US" b="0" i="0" dirty="0">
                <a:solidFill>
                  <a:srgbClr val="171717"/>
                </a:solidFill>
                <a:effectLst/>
                <a:latin typeface="Segoe UI" panose="020B0502040204020203" pitchFamily="34" charset="0"/>
              </a:rPr>
              <a:t>. The mission equipment captures high-quality photos while in orbit. The photos are sent to rock experts on Earth, who analyze features of the photos to gain information about our Solar System.</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215201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582098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368473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71717"/>
                </a:solidFill>
                <a:effectLst/>
                <a:latin typeface="Segoe UI" panose="020B0502040204020203" pitchFamily="34" charset="0"/>
              </a:rPr>
              <a:t>The application of AI that we focus on in this learning path is how to use a computer to classify space rocks. You might be wondering why we would want to study something as commonplace as a rock. The answer is there are many amazing things we can learn from and do with rocks that come from space.</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495717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71717"/>
                </a:solidFill>
                <a:effectLst/>
                <a:latin typeface="Segoe UI" panose="020B0502040204020203" pitchFamily="34" charset="0"/>
              </a:rPr>
              <a:t>Before we jump into why we choose to study space rocks, let's first classify the different rocks and soil that NASA scientists study. Rocks and soil from space come in many sizes, ranging from tiny specs of soil found on the Moon to boulders the size of planets that float through space. Boulders that originate in space might be discovered flying through space as </a:t>
            </a:r>
            <a:r>
              <a:rPr lang="en-US" b="0" i="1" dirty="0">
                <a:solidFill>
                  <a:srgbClr val="171717"/>
                </a:solidFill>
                <a:effectLst/>
                <a:latin typeface="Segoe UI" panose="020B0502040204020203" pitchFamily="34" charset="0"/>
              </a:rPr>
              <a:t>meteoroids</a:t>
            </a:r>
            <a:r>
              <a:rPr lang="en-US" b="0" i="0" dirty="0">
                <a:solidFill>
                  <a:srgbClr val="171717"/>
                </a:solidFill>
                <a:effectLst/>
                <a:latin typeface="Segoe UI" panose="020B0502040204020203" pitchFamily="34" charset="0"/>
              </a:rPr>
              <a:t> and </a:t>
            </a:r>
            <a:r>
              <a:rPr lang="en-US" b="0" i="1" dirty="0">
                <a:solidFill>
                  <a:srgbClr val="171717"/>
                </a:solidFill>
                <a:effectLst/>
                <a:latin typeface="Segoe UI" panose="020B0502040204020203" pitchFamily="34" charset="0"/>
              </a:rPr>
              <a:t>asteroids</a:t>
            </a:r>
            <a:r>
              <a:rPr lang="en-US" b="0" i="0" dirty="0">
                <a:solidFill>
                  <a:srgbClr val="171717"/>
                </a:solidFill>
                <a:effectLst/>
                <a:latin typeface="Segoe UI" panose="020B0502040204020203" pitchFamily="34" charset="0"/>
              </a:rPr>
              <a:t> or found on the surface of moons, planets, and even Earth as </a:t>
            </a:r>
            <a:r>
              <a:rPr lang="en-US" b="0" i="1" dirty="0">
                <a:solidFill>
                  <a:srgbClr val="171717"/>
                </a:solidFill>
                <a:effectLst/>
                <a:latin typeface="Segoe UI" panose="020B0502040204020203" pitchFamily="34" charset="0"/>
              </a:rPr>
              <a:t>meteorites</a:t>
            </a:r>
            <a:r>
              <a:rPr lang="en-US" b="0" i="0" dirty="0">
                <a:solidFill>
                  <a:srgbClr val="171717"/>
                </a:solidFill>
                <a:effectLst/>
                <a:latin typeface="Segoe UI" panose="020B0502040204020203" pitchFamily="34" charset="0"/>
              </a:rPr>
              <a:t>.</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9682408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When I first started to learn about space rocks, I thought, "</a:t>
            </a:r>
            <a:r>
              <a:rPr lang="en-US" b="0" i="1" dirty="0">
                <a:solidFill>
                  <a:srgbClr val="171717"/>
                </a:solidFill>
                <a:effectLst/>
                <a:latin typeface="Segoe UI" panose="020B0502040204020203" pitchFamily="34" charset="0"/>
              </a:rPr>
              <a:t>Why</a:t>
            </a:r>
            <a:r>
              <a:rPr lang="en-US" b="0" i="0" dirty="0">
                <a:solidFill>
                  <a:srgbClr val="171717"/>
                </a:solidFill>
                <a:effectLst/>
                <a:latin typeface="Segoe UI" panose="020B0502040204020203" pitchFamily="34" charset="0"/>
              </a:rPr>
              <a:t> does NASA keep sending rockets to the Moon to collect space rocks?" (Don't tell NASA I said that!) Now, I know that space rocks have many uses. In this module, we won't cover all the ways we can use space rocks because of the sheer volume. But for one, rocks tell us about the history of our Solar System as they record geological events like the eruption of a volcano. Space rocks have been here much longer than humans, and they'll be here long after we're gone.</a:t>
            </a:r>
          </a:p>
          <a:p>
            <a:pPr algn="l"/>
            <a:r>
              <a:rPr lang="en-US" b="0" i="0" dirty="0">
                <a:solidFill>
                  <a:srgbClr val="171717"/>
                </a:solidFill>
                <a:effectLst/>
                <a:latin typeface="Segoe UI" panose="020B0502040204020203" pitchFamily="34" charset="0"/>
              </a:rPr>
              <a:t>An example of how we learn about the Solar System by studying space rocks is the rock type, granite. Granite is plentiful on Earth, but our research tells us that granite is rare everywhere else in the Solar System. We know that granite is formed in tectonic regions where mountains are formed. Many other planets and their moons don't have plate tectonics. This difference between Earth and other parts of the Solar System gives us background information about the current structure of other planets and how the planets were formed.</a:t>
            </a:r>
          </a:p>
          <a:p>
            <a:pPr algn="l"/>
            <a:r>
              <a:rPr lang="en-US" b="0" i="0" dirty="0">
                <a:solidFill>
                  <a:srgbClr val="171717"/>
                </a:solidFill>
                <a:effectLst/>
                <a:latin typeface="Segoe UI" panose="020B0502040204020203" pitchFamily="34" charset="0"/>
              </a:rPr>
              <a:t>Along with learning about the history of the Solar System, space rocks can help us in our search to find signs of life or the ability to sustain life other than on Earth. Many rocks in the Universe are water-bearing. If we know a lot about these rocks, we can search for planets that have these rocks. One day, we might find life or an environment with water that can sustain human life.</a:t>
            </a:r>
          </a:p>
          <a:p>
            <a:pPr algn="l"/>
            <a:r>
              <a:rPr lang="en-US" b="0" i="0" dirty="0">
                <a:solidFill>
                  <a:srgbClr val="171717"/>
                </a:solidFill>
                <a:effectLst/>
                <a:latin typeface="Segoe UI" panose="020B0502040204020203" pitchFamily="34" charset="0"/>
              </a:rPr>
              <a:t>A final example of what studying space rocks can do for us is that it can help prepare for the future. Although it might seem like a long way off, at some point, we might harvest space rocks as a resource like we gather wood from trees now. Many space rocks have gases and chemical compounds in them that are rare or potentially not found on Earth. In the future, we might use these resources to create new technology that's useful to people on Earth. We might use space rocks to further our exploration of the Solar System possibly by using them to develop rocket fuel.</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628138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71717"/>
                </a:solidFill>
                <a:effectLst/>
                <a:latin typeface="Segoe UI" panose="020B0502040204020203" pitchFamily="34" charset="0"/>
              </a:rPr>
              <a:t>As we mentioned earlier, a prominent place to gather space rocks is actually on Earth. Astronauts on planned space missions try to collect specific types of space rock, including meteorites. On Earth, we're at the mercy of meteoroids that happen to crash onto the surface of our planet. After such an impact, we get the chance to explore the debris field in the hopes of finding our own meteorites.</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5/31/2021 10:42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6401854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71717"/>
                </a:solidFill>
                <a:effectLst/>
                <a:latin typeface="Segoe UI" panose="020B0502040204020203" pitchFamily="34" charset="0"/>
              </a:rPr>
              <a:t>Meteorites found on Earth are covered with a burnt </a:t>
            </a:r>
            <a:r>
              <a:rPr lang="en-US" b="0" i="1" dirty="0">
                <a:solidFill>
                  <a:srgbClr val="171717"/>
                </a:solidFill>
                <a:effectLst/>
                <a:latin typeface="Segoe UI" panose="020B0502040204020203" pitchFamily="34" charset="0"/>
              </a:rPr>
              <a:t>fusion crust</a:t>
            </a:r>
            <a:r>
              <a:rPr lang="en-US" b="0" i="0" dirty="0">
                <a:solidFill>
                  <a:srgbClr val="171717"/>
                </a:solidFill>
                <a:effectLst/>
                <a:latin typeface="Segoe UI" panose="020B0502040204020203" pitchFamily="34" charset="0"/>
              </a:rPr>
              <a:t> that's formed when the meteor travels through the Earth's atmosphere. The fusion crust that covers meteorites and space rocks makes it difficult to identify the type of rock until it's brought to the lab to be cleaned and analyzed.</a:t>
            </a:r>
            <a:endParaRPr lang="en-IN"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5/31/2021 10:42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9981482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4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56.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56.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5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0.xml"/><Relationship Id="rId1" Type="http://schemas.openxmlformats.org/officeDocument/2006/relationships/slideLayout" Target="../slideLayouts/slideLayout48.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56.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5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5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93089" y="1652864"/>
            <a:ext cx="6637867" cy="1661993"/>
          </a:xfrm>
        </p:spPr>
        <p:txBody>
          <a:bodyPr/>
          <a:lstStyle/>
          <a:p>
            <a:r>
              <a:rPr lang="en-US" b="1" i="0" dirty="0">
                <a:effectLst/>
                <a:latin typeface="Segoe UI" panose="020B0502040204020203" pitchFamily="34" charset="0"/>
              </a:rPr>
              <a:t>Classify space rocks by using Python and artificial intelligence</a:t>
            </a:r>
            <a:endParaRPr lang="en-US" dirty="0"/>
          </a:p>
        </p:txBody>
      </p:sp>
      <p:sp>
        <p:nvSpPr>
          <p:cNvPr id="5" name="Text Placeholder 4"/>
          <p:cNvSpPr>
            <a:spLocks noGrp="1"/>
          </p:cNvSpPr>
          <p:nvPr>
            <p:ph type="body" sz="quarter" idx="12"/>
          </p:nvPr>
        </p:nvSpPr>
        <p:spPr>
          <a:xfrm>
            <a:off x="584200" y="3543143"/>
            <a:ext cx="6655646" cy="615553"/>
          </a:xfrm>
        </p:spPr>
        <p:txBody>
          <a:bodyPr/>
          <a:lstStyle/>
          <a:p>
            <a:r>
              <a:rPr lang="en-US" dirty="0"/>
              <a:t>Abhigya Verma</a:t>
            </a:r>
            <a:br>
              <a:rPr lang="en-US" dirty="0"/>
            </a:br>
            <a:r>
              <a:rPr lang="en-US" dirty="0"/>
              <a:t>Microsoft Learn Student Ambassador Alpha</a:t>
            </a:r>
          </a:p>
        </p:txBody>
      </p:sp>
      <p:pic>
        <p:nvPicPr>
          <p:cNvPr id="3" name="Picture 2" descr="Icon&#10;&#10;Description automatically generated">
            <a:extLst>
              <a:ext uri="{FF2B5EF4-FFF2-40B4-BE49-F238E27FC236}">
                <a16:creationId xmlns:a16="http://schemas.microsoft.com/office/drawing/2014/main" id="{8A009958-3017-4EB0-AFEC-10F6BB8853E4}"/>
              </a:ext>
            </a:extLst>
          </p:cNvPr>
          <p:cNvPicPr>
            <a:picLocks noChangeAspect="1"/>
          </p:cNvPicPr>
          <p:nvPr/>
        </p:nvPicPr>
        <p:blipFill>
          <a:blip r:embed="rId3"/>
          <a:stretch>
            <a:fillRect/>
          </a:stretch>
        </p:blipFill>
        <p:spPr>
          <a:xfrm>
            <a:off x="10288904" y="4898984"/>
            <a:ext cx="1678305" cy="1678305"/>
          </a:xfrm>
          <a:prstGeom prst="rect">
            <a:avLst/>
          </a:prstGeom>
        </p:spPr>
      </p:pic>
    </p:spTree>
    <p:extLst>
      <p:ext uri="{BB962C8B-B14F-4D97-AF65-F5344CB8AC3E}">
        <p14:creationId xmlns:p14="http://schemas.microsoft.com/office/powerpoint/2010/main" val="2183225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4025" y="2875002"/>
            <a:ext cx="4161981" cy="1107996"/>
          </a:xfrm>
        </p:spPr>
        <p:txBody>
          <a:bodyPr wrap="square" anchor="ctr">
            <a:noAutofit/>
          </a:bodyPr>
          <a:lstStyle/>
          <a:p>
            <a:pPr>
              <a:lnSpc>
                <a:spcPct val="90000"/>
              </a:lnSpc>
            </a:pPr>
            <a:r>
              <a:rPr lang="en-US" b="1" i="0" cap="all" dirty="0">
                <a:effectLst/>
                <a:latin typeface="+mn-lt"/>
              </a:rPr>
              <a:t>Where can we find space rocks on Earth?</a:t>
            </a:r>
          </a:p>
        </p:txBody>
      </p:sp>
      <p:pic>
        <p:nvPicPr>
          <p:cNvPr id="1026" name="Picture 2" descr="Photo of a black rock sitting in an indentation on an ice field.">
            <a:extLst>
              <a:ext uri="{FF2B5EF4-FFF2-40B4-BE49-F238E27FC236}">
                <a16:creationId xmlns:a16="http://schemas.microsoft.com/office/drawing/2014/main" id="{765AE2D5-3B54-4CB0-9A23-338A13A292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051" r="18949"/>
          <a:stretch/>
        </p:blipFill>
        <p:spPr bwMode="auto">
          <a:xfrm>
            <a:off x="5334000" y="10"/>
            <a:ext cx="6858000" cy="6857990"/>
          </a:xfrm>
          <a:prstGeom prst="rect">
            <a:avLst/>
          </a:prstGeom>
          <a:solidFill>
            <a:srgbClr val="FFFFFF"/>
          </a:solidFill>
        </p:spPr>
      </p:pic>
    </p:spTree>
    <p:extLst>
      <p:ext uri="{BB962C8B-B14F-4D97-AF65-F5344CB8AC3E}">
        <p14:creationId xmlns:p14="http://schemas.microsoft.com/office/powerpoint/2010/main" val="252030808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2537210"/>
            <a:ext cx="9144000" cy="997196"/>
          </a:xfrm>
        </p:spPr>
        <p:txBody>
          <a:bodyPr/>
          <a:lstStyle/>
          <a:p>
            <a:pPr algn="l"/>
            <a:r>
              <a:rPr lang="en-US" b="1" i="0" cap="all" dirty="0">
                <a:solidFill>
                  <a:schemeClr val="tx1"/>
                </a:solidFill>
                <a:effectLst/>
                <a:latin typeface="Segoe UI" panose="020B0502040204020203" pitchFamily="34" charset="0"/>
              </a:rPr>
              <a:t>The challenges of collecting space rocks</a:t>
            </a:r>
          </a:p>
        </p:txBody>
      </p:sp>
    </p:spTree>
    <p:extLst>
      <p:ext uri="{BB962C8B-B14F-4D97-AF65-F5344CB8AC3E}">
        <p14:creationId xmlns:p14="http://schemas.microsoft.com/office/powerpoint/2010/main" val="4063439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2537210"/>
            <a:ext cx="9144000" cy="997196"/>
          </a:xfrm>
        </p:spPr>
        <p:txBody>
          <a:bodyPr/>
          <a:lstStyle/>
          <a:p>
            <a:pPr algn="l"/>
            <a:r>
              <a:rPr lang="en-US" b="1" i="0" cap="all" dirty="0">
                <a:solidFill>
                  <a:schemeClr val="tx1"/>
                </a:solidFill>
                <a:effectLst/>
                <a:latin typeface="Segoe UI" panose="020B0502040204020203" pitchFamily="34" charset="0"/>
              </a:rPr>
              <a:t>How can AI help astronauts with space rocks?</a:t>
            </a:r>
          </a:p>
        </p:txBody>
      </p:sp>
    </p:spTree>
    <p:extLst>
      <p:ext uri="{BB962C8B-B14F-4D97-AF65-F5344CB8AC3E}">
        <p14:creationId xmlns:p14="http://schemas.microsoft.com/office/powerpoint/2010/main" val="3489546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hoto of basalt rock sitting on a flat surface.">
            <a:extLst>
              <a:ext uri="{FF2B5EF4-FFF2-40B4-BE49-F238E27FC236}">
                <a16:creationId xmlns:a16="http://schemas.microsoft.com/office/drawing/2014/main" id="{B812F740-0936-48A4-93CD-963FF5CA5A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1871" y="688718"/>
            <a:ext cx="7648257" cy="5060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215499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Photo of highland rock sitting next to a ruler on a flat surface.">
            <a:extLst>
              <a:ext uri="{FF2B5EF4-FFF2-40B4-BE49-F238E27FC236}">
                <a16:creationId xmlns:a16="http://schemas.microsoft.com/office/drawing/2014/main" id="{7871074A-5DFA-437E-804E-B792EE508B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1861" y="603951"/>
            <a:ext cx="7145020" cy="56500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93069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hoto of the Moon's surface from the Apollo mission, showing a measuring device.">
            <a:extLst>
              <a:ext uri="{FF2B5EF4-FFF2-40B4-BE49-F238E27FC236}">
                <a16:creationId xmlns:a16="http://schemas.microsoft.com/office/drawing/2014/main" id="{8E5D3253-A8B7-4A67-8C83-C99590BD58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7040" y="440055"/>
            <a:ext cx="5977890" cy="5977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851261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2537210"/>
            <a:ext cx="9144000" cy="997196"/>
          </a:xfrm>
        </p:spPr>
        <p:txBody>
          <a:bodyPr/>
          <a:lstStyle/>
          <a:p>
            <a:pPr algn="l"/>
            <a:r>
              <a:rPr lang="en-US" b="1" i="0" cap="all" dirty="0">
                <a:solidFill>
                  <a:schemeClr val="tx1"/>
                </a:solidFill>
                <a:effectLst/>
                <a:latin typeface="Segoe UI" panose="020B0502040204020203" pitchFamily="34" charset="0"/>
              </a:rPr>
              <a:t>Is being unique always a good thing?</a:t>
            </a:r>
          </a:p>
        </p:txBody>
      </p:sp>
    </p:spTree>
    <p:extLst>
      <p:ext uri="{BB962C8B-B14F-4D97-AF65-F5344CB8AC3E}">
        <p14:creationId xmlns:p14="http://schemas.microsoft.com/office/powerpoint/2010/main" val="3215063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3035808"/>
            <a:ext cx="9144000" cy="498598"/>
          </a:xfrm>
        </p:spPr>
        <p:txBody>
          <a:bodyPr/>
          <a:lstStyle/>
          <a:p>
            <a:pPr algn="l"/>
            <a:r>
              <a:rPr lang="en-IN" b="1" i="0" cap="all" dirty="0">
                <a:solidFill>
                  <a:schemeClr val="tx1"/>
                </a:solidFill>
                <a:effectLst/>
                <a:latin typeface="Segoe UI" panose="020B0502040204020203" pitchFamily="34" charset="0"/>
              </a:rPr>
              <a:t>What about Moon rovers?</a:t>
            </a:r>
          </a:p>
        </p:txBody>
      </p:sp>
    </p:spTree>
    <p:extLst>
      <p:ext uri="{BB962C8B-B14F-4D97-AF65-F5344CB8AC3E}">
        <p14:creationId xmlns:p14="http://schemas.microsoft.com/office/powerpoint/2010/main" val="2078973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2537210"/>
            <a:ext cx="9144000" cy="997196"/>
          </a:xfrm>
        </p:spPr>
        <p:txBody>
          <a:bodyPr/>
          <a:lstStyle/>
          <a:p>
            <a:pPr algn="l"/>
            <a:r>
              <a:rPr lang="en-US" b="1" i="0" cap="all" dirty="0">
                <a:solidFill>
                  <a:schemeClr val="tx1"/>
                </a:solidFill>
                <a:effectLst/>
                <a:latin typeface="Segoe UI" panose="020B0502040204020203" pitchFamily="34" charset="0"/>
              </a:rPr>
              <a:t>AI solutions for space rock research</a:t>
            </a:r>
          </a:p>
        </p:txBody>
      </p:sp>
    </p:spTree>
    <p:extLst>
      <p:ext uri="{BB962C8B-B14F-4D97-AF65-F5344CB8AC3E}">
        <p14:creationId xmlns:p14="http://schemas.microsoft.com/office/powerpoint/2010/main" val="431809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3035808"/>
            <a:ext cx="9144000" cy="498598"/>
          </a:xfrm>
        </p:spPr>
        <p:txBody>
          <a:bodyPr/>
          <a:lstStyle/>
          <a:p>
            <a:pPr algn="l"/>
            <a:r>
              <a:rPr lang="en-US" b="1" i="0" cap="all" dirty="0">
                <a:solidFill>
                  <a:schemeClr val="tx1"/>
                </a:solidFill>
                <a:effectLst/>
                <a:latin typeface="Segoe UI" panose="020B0502040204020203" pitchFamily="34" charset="0"/>
              </a:rPr>
              <a:t>How can AI help research on Earth?</a:t>
            </a:r>
          </a:p>
        </p:txBody>
      </p:sp>
    </p:spTree>
    <p:extLst>
      <p:ext uri="{BB962C8B-B14F-4D97-AF65-F5344CB8AC3E}">
        <p14:creationId xmlns:p14="http://schemas.microsoft.com/office/powerpoint/2010/main" val="1825403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1354457"/>
            <a:ext cx="10960100" cy="2585323"/>
          </a:xfrm>
        </p:spPr>
        <p:txBody>
          <a:bodyPr/>
          <a:lstStyle/>
          <a:p>
            <a:r>
              <a:rPr lang="en-US" b="1" dirty="0"/>
              <a:t>Module 1: </a:t>
            </a:r>
            <a:r>
              <a:rPr lang="en-US" b="0" i="0" dirty="0">
                <a:effectLst/>
                <a:latin typeface="Segoe UI" panose="020B0502040204020203" pitchFamily="34" charset="0"/>
              </a:rPr>
              <a:t> </a:t>
            </a:r>
            <a:br>
              <a:rPr lang="en-US" b="0" i="0" dirty="0">
                <a:effectLst/>
                <a:latin typeface="Segoe UI" panose="020B0502040204020203" pitchFamily="34" charset="0"/>
              </a:rPr>
            </a:br>
            <a:r>
              <a:rPr lang="en-US" b="1" i="0" dirty="0">
                <a:effectLst/>
                <a:latin typeface="Segoe UI" panose="020B0502040204020203" pitchFamily="34" charset="0"/>
              </a:rPr>
              <a:t>Learn about space rocks and how to classify them</a:t>
            </a:r>
            <a:br>
              <a:rPr lang="en-US" b="1" i="0" dirty="0">
                <a:effectLst/>
                <a:latin typeface="Segoe UI" panose="020B0502040204020203" pitchFamily="34" charset="0"/>
              </a:rPr>
            </a:br>
            <a:br>
              <a:rPr lang="en-US" b="1" i="0" u="none" strike="noStrike" dirty="0">
                <a:effectLst/>
                <a:latin typeface="Segoe UI" panose="020B0502040204020203" pitchFamily="34" charset="0"/>
              </a:rPr>
            </a:br>
            <a:r>
              <a:rPr lang="en-US" sz="2000" b="0" i="0" dirty="0">
                <a:effectLst/>
                <a:latin typeface="Segoe UI" panose="020B0502040204020203" pitchFamily="34" charset="0"/>
              </a:rPr>
              <a:t>This learning path gives you a view into the worlds of AI and space. Learn how to create an AI model that can classify the type of space rock in a random photo..</a:t>
            </a:r>
            <a:br>
              <a:rPr lang="en-US" sz="1100" dirty="0"/>
            </a:br>
            <a:endParaRPr lang="en-US" sz="2000" b="1" dirty="0"/>
          </a:p>
        </p:txBody>
      </p:sp>
      <p:sp>
        <p:nvSpPr>
          <p:cNvPr id="5" name="Text Placeholder 4"/>
          <p:cNvSpPr>
            <a:spLocks noGrp="1"/>
          </p:cNvSpPr>
          <p:nvPr>
            <p:ph type="body" sz="quarter" idx="12"/>
          </p:nvPr>
        </p:nvSpPr>
        <p:spPr>
          <a:xfrm>
            <a:off x="584200" y="4056993"/>
            <a:ext cx="6655646" cy="409480"/>
          </a:xfrm>
        </p:spPr>
        <p:txBody>
          <a:bodyPr/>
          <a:lstStyle/>
          <a:p>
            <a:endParaRPr lang="en-US" dirty="0"/>
          </a:p>
          <a:p>
            <a:r>
              <a:rPr lang="en-US" dirty="0"/>
              <a:t>Abhigya Verma</a:t>
            </a:r>
            <a:br>
              <a:rPr lang="en-US" dirty="0"/>
            </a:br>
            <a:r>
              <a:rPr lang="en-US" dirty="0"/>
              <a:t>Microsoft Learn Student Ambassador Alpha</a:t>
            </a:r>
          </a:p>
        </p:txBody>
      </p:sp>
    </p:spTree>
    <p:extLst>
      <p:ext uri="{BB962C8B-B14F-4D97-AF65-F5344CB8AC3E}">
        <p14:creationId xmlns:p14="http://schemas.microsoft.com/office/powerpoint/2010/main" val="4079538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2537210"/>
            <a:ext cx="9144000" cy="997196"/>
          </a:xfrm>
        </p:spPr>
        <p:txBody>
          <a:bodyPr/>
          <a:lstStyle/>
          <a:p>
            <a:pPr algn="l"/>
            <a:r>
              <a:rPr lang="en-US" b="1" i="0" cap="all" dirty="0">
                <a:solidFill>
                  <a:schemeClr val="tx1"/>
                </a:solidFill>
                <a:effectLst/>
                <a:latin typeface="Segoe UI" panose="020B0502040204020203" pitchFamily="34" charset="0"/>
              </a:rPr>
              <a:t>How can AI help with research in space?</a:t>
            </a:r>
          </a:p>
        </p:txBody>
      </p:sp>
    </p:spTree>
    <p:extLst>
      <p:ext uri="{BB962C8B-B14F-4D97-AF65-F5344CB8AC3E}">
        <p14:creationId xmlns:p14="http://schemas.microsoft.com/office/powerpoint/2010/main" val="790434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4025" y="2875002"/>
            <a:ext cx="4161981" cy="1107996"/>
          </a:xfrm>
        </p:spPr>
        <p:txBody>
          <a:bodyPr wrap="square" anchor="ctr">
            <a:normAutofit/>
          </a:bodyPr>
          <a:lstStyle/>
          <a:p>
            <a:r>
              <a:rPr lang="en-US" sz="3300" b="1" i="0" cap="all">
                <a:effectLst/>
              </a:rPr>
              <a:t>NASA mission: Study space rocks</a:t>
            </a:r>
          </a:p>
        </p:txBody>
      </p:sp>
      <p:pic>
        <p:nvPicPr>
          <p:cNvPr id="5122" name="Picture 2" descr="Photo of a rocket launching during the NASA OSIRIS-REx mission.">
            <a:extLst>
              <a:ext uri="{FF2B5EF4-FFF2-40B4-BE49-F238E27FC236}">
                <a16:creationId xmlns:a16="http://schemas.microsoft.com/office/drawing/2014/main" id="{A8DE7C17-2889-401F-B4A3-0CFD066D3B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866" r="6383" b="-1"/>
          <a:stretch/>
        </p:blipFill>
        <p:spPr bwMode="auto">
          <a:xfrm>
            <a:off x="5334000" y="10"/>
            <a:ext cx="6858000" cy="6857990"/>
          </a:xfrm>
          <a:prstGeom prst="rect">
            <a:avLst/>
          </a:prstGeom>
          <a:solidFill>
            <a:srgbClr val="FFFFFF"/>
          </a:solidFill>
        </p:spPr>
      </p:pic>
    </p:spTree>
    <p:extLst>
      <p:ext uri="{BB962C8B-B14F-4D97-AF65-F5344CB8AC3E}">
        <p14:creationId xmlns:p14="http://schemas.microsoft.com/office/powerpoint/2010/main" val="271805907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Photo of the surface of an asteroid and patches of fine-grain regolith.">
            <a:extLst>
              <a:ext uri="{FF2B5EF4-FFF2-40B4-BE49-F238E27FC236}">
                <a16:creationId xmlns:a16="http://schemas.microsoft.com/office/drawing/2014/main" id="{DC62C761-EAFF-48F0-9E97-7548FBC0F0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0395" y="392430"/>
            <a:ext cx="5871210" cy="58712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220070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653796" y="749808"/>
            <a:ext cx="9144000" cy="498598"/>
          </a:xfrm>
        </p:spPr>
        <p:txBody>
          <a:bodyPr/>
          <a:lstStyle/>
          <a:p>
            <a:pPr algn="l"/>
            <a:r>
              <a:rPr lang="en-US" b="1" i="0" cap="all" dirty="0">
                <a:solidFill>
                  <a:schemeClr val="tx1"/>
                </a:solidFill>
                <a:effectLst/>
                <a:latin typeface="Segoe UI" panose="020B0502040204020203" pitchFamily="34" charset="0"/>
              </a:rPr>
              <a:t>QUIZ TIME!!!</a:t>
            </a:r>
          </a:p>
        </p:txBody>
      </p:sp>
      <p:sp>
        <p:nvSpPr>
          <p:cNvPr id="3" name="Title 16">
            <a:extLst>
              <a:ext uri="{FF2B5EF4-FFF2-40B4-BE49-F238E27FC236}">
                <a16:creationId xmlns:a16="http://schemas.microsoft.com/office/drawing/2014/main" id="{08F20170-C984-4140-B354-AF3581D8E7DC}"/>
              </a:ext>
            </a:extLst>
          </p:cNvPr>
          <p:cNvSpPr txBox="1">
            <a:spLocks/>
          </p:cNvSpPr>
          <p:nvPr/>
        </p:nvSpPr>
        <p:spPr>
          <a:xfrm>
            <a:off x="653796" y="1359206"/>
            <a:ext cx="9144000" cy="3877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IN" sz="2800" dirty="0">
                <a:solidFill>
                  <a:schemeClr val="tx1"/>
                </a:solidFill>
                <a:latin typeface="Segoe UI" panose="020B0502040204020203" pitchFamily="34" charset="0"/>
              </a:rPr>
              <a:t>https://forms.office.com/r/YEETkpyHzt</a:t>
            </a:r>
          </a:p>
        </p:txBody>
      </p:sp>
      <p:pic>
        <p:nvPicPr>
          <p:cNvPr id="5" name="Picture 4" descr="Qr code&#10;&#10;Description automatically generated">
            <a:extLst>
              <a:ext uri="{FF2B5EF4-FFF2-40B4-BE49-F238E27FC236}">
                <a16:creationId xmlns:a16="http://schemas.microsoft.com/office/drawing/2014/main" id="{DBBCE44C-609F-4292-BE64-E079F395D90D}"/>
              </a:ext>
            </a:extLst>
          </p:cNvPr>
          <p:cNvPicPr>
            <a:picLocks noChangeAspect="1"/>
          </p:cNvPicPr>
          <p:nvPr/>
        </p:nvPicPr>
        <p:blipFill>
          <a:blip r:embed="rId3"/>
          <a:stretch>
            <a:fillRect/>
          </a:stretch>
        </p:blipFill>
        <p:spPr>
          <a:xfrm>
            <a:off x="563880" y="1857804"/>
            <a:ext cx="3429000" cy="3429000"/>
          </a:xfrm>
          <a:prstGeom prst="rect">
            <a:avLst/>
          </a:prstGeom>
        </p:spPr>
      </p:pic>
    </p:spTree>
    <p:extLst>
      <p:ext uri="{BB962C8B-B14F-4D97-AF65-F5344CB8AC3E}">
        <p14:creationId xmlns:p14="http://schemas.microsoft.com/office/powerpoint/2010/main" val="789212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5216" y="2971677"/>
            <a:ext cx="9144000" cy="498598"/>
          </a:xfrm>
        </p:spPr>
        <p:txBody>
          <a:bodyPr/>
          <a:lstStyle/>
          <a:p>
            <a:r>
              <a:rPr lang="en-US" dirty="0"/>
              <a:t>THANK YOU SO MUCH!!!</a:t>
            </a:r>
          </a:p>
        </p:txBody>
      </p:sp>
    </p:spTree>
    <p:extLst>
      <p:ext uri="{BB962C8B-B14F-4D97-AF65-F5344CB8AC3E}">
        <p14:creationId xmlns:p14="http://schemas.microsoft.com/office/powerpoint/2010/main" val="749446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6390" y="769389"/>
            <a:ext cx="11018520" cy="553998"/>
          </a:xfrm>
        </p:spPr>
        <p:txBody>
          <a:bodyPr/>
          <a:lstStyle/>
          <a:p>
            <a:pPr algn="l"/>
            <a:r>
              <a:rPr lang="en-US" b="1" i="0" dirty="0">
                <a:solidFill>
                  <a:schemeClr val="tx1"/>
                </a:solidFill>
                <a:effectLst/>
                <a:latin typeface="Segoe UI" panose="020B0502040204020203" pitchFamily="34" charset="0"/>
              </a:rPr>
              <a:t>Learning objectives</a:t>
            </a:r>
          </a:p>
        </p:txBody>
      </p:sp>
      <p:sp>
        <p:nvSpPr>
          <p:cNvPr id="6" name="Text Placeholder 5"/>
          <p:cNvSpPr>
            <a:spLocks noGrp="1"/>
          </p:cNvSpPr>
          <p:nvPr>
            <p:ph type="body" sz="quarter" idx="10"/>
          </p:nvPr>
        </p:nvSpPr>
        <p:spPr>
          <a:xfrm>
            <a:off x="586390" y="1896994"/>
            <a:ext cx="8786210" cy="2412968"/>
          </a:xfrm>
        </p:spPr>
        <p:txBody>
          <a:bodyPr/>
          <a:lstStyle/>
          <a:p>
            <a:pPr algn="l"/>
            <a:r>
              <a:rPr lang="en-US" b="0" i="0" dirty="0">
                <a:solidFill>
                  <a:schemeClr val="tx1"/>
                </a:solidFill>
                <a:effectLst/>
                <a:latin typeface="Segoe UI" panose="020B0502040204020203" pitchFamily="34" charset="0"/>
              </a:rPr>
              <a:t>In this module, you'll learn:</a:t>
            </a:r>
          </a:p>
          <a:p>
            <a:pPr marL="457200" indent="-457200" algn="l">
              <a:buFont typeface="Arial" panose="020B0604020202020204" pitchFamily="34" charset="0"/>
              <a:buChar char="•"/>
            </a:pPr>
            <a:r>
              <a:rPr lang="en-US" b="0" i="0" dirty="0">
                <a:solidFill>
                  <a:schemeClr val="tx1"/>
                </a:solidFill>
                <a:effectLst/>
                <a:latin typeface="Segoe UI" panose="020B0502040204020203" pitchFamily="34" charset="0"/>
              </a:rPr>
              <a:t>Learn what space rocks are and why we study them</a:t>
            </a:r>
          </a:p>
          <a:p>
            <a:pPr marL="457200" indent="-457200" algn="l">
              <a:buFont typeface="Arial" panose="020B0604020202020204" pitchFamily="34" charset="0"/>
              <a:buChar char="•"/>
            </a:pPr>
            <a:r>
              <a:rPr lang="en-US" b="0" i="0" dirty="0">
                <a:solidFill>
                  <a:schemeClr val="tx1"/>
                </a:solidFill>
                <a:effectLst/>
                <a:latin typeface="Segoe UI" panose="020B0502040204020203" pitchFamily="34" charset="0"/>
              </a:rPr>
              <a:t>Learn about upcoming space missions that focus on space rocks</a:t>
            </a:r>
          </a:p>
          <a:p>
            <a:pPr algn="l"/>
            <a:endParaRPr lang="en-US" b="0" i="0" dirty="0">
              <a:solidFill>
                <a:schemeClr val="tx1"/>
              </a:solidFill>
              <a:effectLst/>
              <a:latin typeface="Segoe UI" panose="020B0502040204020203" pitchFamily="34" charset="0"/>
            </a:endParaRPr>
          </a:p>
        </p:txBody>
      </p:sp>
    </p:spTree>
    <p:extLst>
      <p:ext uri="{BB962C8B-B14F-4D97-AF65-F5344CB8AC3E}">
        <p14:creationId xmlns:p14="http://schemas.microsoft.com/office/powerpoint/2010/main" val="49432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F5C32AA2-74EC-4599-8990-2B4707E1DF78}"/>
              </a:ext>
            </a:extLst>
          </p:cNvPr>
          <p:cNvSpPr txBox="1">
            <a:spLocks/>
          </p:cNvSpPr>
          <p:nvPr/>
        </p:nvSpPr>
        <p:spPr>
          <a:xfrm>
            <a:off x="586390" y="581025"/>
            <a:ext cx="11018520"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en-IN" b="1" i="0" dirty="0">
                <a:solidFill>
                  <a:schemeClr val="tx1"/>
                </a:solidFill>
                <a:effectLst/>
                <a:latin typeface="Segoe UI" panose="020B0502040204020203" pitchFamily="34" charset="0"/>
              </a:rPr>
              <a:t>Prerequisites</a:t>
            </a:r>
          </a:p>
        </p:txBody>
      </p:sp>
      <p:sp>
        <p:nvSpPr>
          <p:cNvPr id="5" name="Text Placeholder 5">
            <a:extLst>
              <a:ext uri="{FF2B5EF4-FFF2-40B4-BE49-F238E27FC236}">
                <a16:creationId xmlns:a16="http://schemas.microsoft.com/office/drawing/2014/main" id="{8621B79B-4FBA-47EC-823D-E585BCD30A1C}"/>
              </a:ext>
            </a:extLst>
          </p:cNvPr>
          <p:cNvSpPr txBox="1">
            <a:spLocks/>
          </p:cNvSpPr>
          <p:nvPr/>
        </p:nvSpPr>
        <p:spPr>
          <a:xfrm>
            <a:off x="586740" y="1518130"/>
            <a:ext cx="11018520" cy="947952"/>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lgn="l">
              <a:buFont typeface="Arial" panose="020B0604020202020204" pitchFamily="34" charset="0"/>
              <a:buChar char="•"/>
            </a:pPr>
            <a:r>
              <a:rPr lang="en-US" i="0" dirty="0">
                <a:solidFill>
                  <a:schemeClr val="tx1"/>
                </a:solidFill>
                <a:effectLst/>
                <a:latin typeface="Segoe UI" panose="020B0502040204020203" pitchFamily="34" charset="0"/>
              </a:rPr>
              <a:t>The </a:t>
            </a:r>
            <a:r>
              <a:rPr lang="en-US" i="0" u="none" strike="noStrike" dirty="0">
                <a:solidFill>
                  <a:schemeClr val="tx1"/>
                </a:solidFill>
                <a:effectLst/>
                <a:latin typeface="Segoe UI" panose="020B0502040204020203" pitchFamily="34" charset="0"/>
              </a:rPr>
              <a:t>Role of Python in space exploration</a:t>
            </a:r>
            <a:r>
              <a:rPr lang="en-US" i="0" dirty="0">
                <a:solidFill>
                  <a:schemeClr val="tx1"/>
                </a:solidFill>
                <a:effectLst/>
                <a:latin typeface="Segoe UI" panose="020B0502040204020203" pitchFamily="34" charset="0"/>
              </a:rPr>
              <a:t> learning path</a:t>
            </a:r>
          </a:p>
          <a:p>
            <a:pPr marL="457200" indent="-457200" algn="l">
              <a:buFont typeface="Arial" panose="020B0604020202020204" pitchFamily="34" charset="0"/>
              <a:buChar char="•"/>
            </a:pPr>
            <a:r>
              <a:rPr lang="en-US" i="0" u="none" strike="noStrike" dirty="0">
                <a:solidFill>
                  <a:schemeClr val="tx1"/>
                </a:solidFill>
                <a:effectLst/>
                <a:latin typeface="Segoe UI" panose="020B0502040204020203" pitchFamily="34" charset="0"/>
              </a:rPr>
              <a:t>Visual Studio Code, with the Python extension</a:t>
            </a:r>
            <a:endParaRPr lang="en-US" i="0" dirty="0">
              <a:solidFill>
                <a:schemeClr val="tx1"/>
              </a:solidFill>
              <a:effectLst/>
              <a:latin typeface="Segoe UI" panose="020B0502040204020203" pitchFamily="34" charset="0"/>
            </a:endParaRPr>
          </a:p>
        </p:txBody>
      </p:sp>
    </p:spTree>
    <p:extLst>
      <p:ext uri="{BB962C8B-B14F-4D97-AF65-F5344CB8AC3E}">
        <p14:creationId xmlns:p14="http://schemas.microsoft.com/office/powerpoint/2010/main" val="1329079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2537210"/>
            <a:ext cx="9144000" cy="997196"/>
          </a:xfrm>
        </p:spPr>
        <p:txBody>
          <a:bodyPr/>
          <a:lstStyle/>
          <a:p>
            <a:pPr algn="l"/>
            <a:r>
              <a:rPr lang="en-US" b="1" i="0" cap="all" dirty="0">
                <a:solidFill>
                  <a:schemeClr val="tx1"/>
                </a:solidFill>
                <a:effectLst/>
                <a:latin typeface="Segoe UI" panose="020B0502040204020203" pitchFamily="34" charset="0"/>
              </a:rPr>
              <a:t>The scientific research of space rocks</a:t>
            </a:r>
          </a:p>
        </p:txBody>
      </p:sp>
    </p:spTree>
    <p:extLst>
      <p:ext uri="{BB962C8B-B14F-4D97-AF65-F5344CB8AC3E}">
        <p14:creationId xmlns:p14="http://schemas.microsoft.com/office/powerpoint/2010/main" val="1369338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3035808"/>
            <a:ext cx="9144000" cy="498598"/>
          </a:xfrm>
        </p:spPr>
        <p:txBody>
          <a:bodyPr/>
          <a:lstStyle/>
          <a:p>
            <a:pPr algn="l"/>
            <a:r>
              <a:rPr lang="en-IN" b="1" i="0" cap="all" dirty="0">
                <a:solidFill>
                  <a:schemeClr val="tx1"/>
                </a:solidFill>
                <a:effectLst/>
                <a:latin typeface="Segoe UI" panose="020B0502040204020203" pitchFamily="34" charset="0"/>
              </a:rPr>
              <a:t>What are space rocks?</a:t>
            </a:r>
          </a:p>
        </p:txBody>
      </p:sp>
    </p:spTree>
    <p:extLst>
      <p:ext uri="{BB962C8B-B14F-4D97-AF65-F5344CB8AC3E}">
        <p14:creationId xmlns:p14="http://schemas.microsoft.com/office/powerpoint/2010/main" val="718382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3035808"/>
            <a:ext cx="9144000" cy="498598"/>
          </a:xfrm>
        </p:spPr>
        <p:txBody>
          <a:bodyPr/>
          <a:lstStyle/>
          <a:p>
            <a:pPr algn="l"/>
            <a:r>
              <a:rPr lang="en-IN" b="1" i="0" cap="all" dirty="0">
                <a:solidFill>
                  <a:schemeClr val="tx1"/>
                </a:solidFill>
                <a:effectLst/>
                <a:latin typeface="Segoe UI" panose="020B0502040204020203" pitchFamily="34" charset="0"/>
              </a:rPr>
              <a:t>Why are they important?</a:t>
            </a:r>
          </a:p>
        </p:txBody>
      </p:sp>
    </p:spTree>
    <p:extLst>
      <p:ext uri="{BB962C8B-B14F-4D97-AF65-F5344CB8AC3E}">
        <p14:creationId xmlns:p14="http://schemas.microsoft.com/office/powerpoint/2010/main" val="2631837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5216" y="3035808"/>
            <a:ext cx="9144000" cy="498598"/>
          </a:xfrm>
        </p:spPr>
        <p:txBody>
          <a:bodyPr/>
          <a:lstStyle/>
          <a:p>
            <a:pPr algn="l"/>
            <a:r>
              <a:rPr lang="en-US" b="1" i="0" cap="all" dirty="0">
                <a:solidFill>
                  <a:schemeClr val="tx1"/>
                </a:solidFill>
                <a:effectLst/>
                <a:latin typeface="Segoe UI" panose="020B0502040204020203" pitchFamily="34" charset="0"/>
              </a:rPr>
              <a:t>Space rocks on planet Earth</a:t>
            </a:r>
          </a:p>
        </p:txBody>
      </p:sp>
    </p:spTree>
    <p:extLst>
      <p:ext uri="{BB962C8B-B14F-4D97-AF65-F5344CB8AC3E}">
        <p14:creationId xmlns:p14="http://schemas.microsoft.com/office/powerpoint/2010/main" val="3632507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51003AB8-0F15-4A8D-B963-FF52D2B79430}"/>
              </a:ext>
            </a:extLst>
          </p:cNvPr>
          <p:cNvPicPr>
            <a:picLocks noChangeAspect="1"/>
          </p:cNvPicPr>
          <p:nvPr/>
        </p:nvPicPr>
        <p:blipFill>
          <a:blip r:embed="rId3"/>
          <a:stretch>
            <a:fillRect/>
          </a:stretch>
        </p:blipFill>
        <p:spPr>
          <a:xfrm>
            <a:off x="577215" y="2126113"/>
            <a:ext cx="11037570" cy="2246361"/>
          </a:xfrm>
          <a:prstGeom prst="rect">
            <a:avLst/>
          </a:prstGeom>
        </p:spPr>
      </p:pic>
    </p:spTree>
    <p:extLst>
      <p:ext uri="{BB962C8B-B14F-4D97-AF65-F5344CB8AC3E}">
        <p14:creationId xmlns:p14="http://schemas.microsoft.com/office/powerpoint/2010/main" val="349924546"/>
      </p:ext>
    </p:extLst>
  </p:cSld>
  <p:clrMapOvr>
    <a:masterClrMapping/>
  </p:clrMapOvr>
  <p:transition>
    <p:fade/>
  </p:transition>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6B78FCE4F94D941B32D6B6061C29C09" ma:contentTypeVersion="11" ma:contentTypeDescription="Create a new document." ma:contentTypeScope="" ma:versionID="3b2d44ca5048579e68def267eed691f6">
  <xsd:schema xmlns:xsd="http://www.w3.org/2001/XMLSchema" xmlns:xs="http://www.w3.org/2001/XMLSchema" xmlns:p="http://schemas.microsoft.com/office/2006/metadata/properties" xmlns:ns2="976fdccd-ca8b-4477-a16f-3129ac8e5ee5" xmlns:ns3="6d3b3f7c-4b71-40c9-8fff-4f7fb96ddea0" targetNamespace="http://schemas.microsoft.com/office/2006/metadata/properties" ma:root="true" ma:fieldsID="16f60377df13c2fc7fb6cf239c3a9bc5" ns2:_="" ns3:_="">
    <xsd:import namespace="976fdccd-ca8b-4477-a16f-3129ac8e5ee5"/>
    <xsd:import namespace="6d3b3f7c-4b71-40c9-8fff-4f7fb96ddea0"/>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6fdccd-ca8b-4477-a16f-3129ac8e5ee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d3b3f7c-4b71-40c9-8fff-4f7fb96ddea0"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6d3b3f7c-4b71-40c9-8fff-4f7fb96ddea0"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A366B270-4702-4D75-BCA1-56BFAC466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6fdccd-ca8b-4477-a16f-3129ac8e5ee5"/>
    <ds:schemaRef ds:uri="6d3b3f7c-4b71-40c9-8fff-4f7fb96dd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2006/metadata/properties"/>
    <ds:schemaRef ds:uri="http://purl.org/dc/dcmitype/"/>
    <ds:schemaRef ds:uri="http://purl.org/dc/elements/1.1/"/>
    <ds:schemaRef ds:uri="http://schemas.openxmlformats.org/package/2006/metadata/core-properties"/>
    <ds:schemaRef ds:uri="http://www.w3.org/XML/1998/namespace"/>
    <ds:schemaRef ds:uri="http://purl.org/dc/terms/"/>
    <ds:schemaRef ds:uri="http://schemas.microsoft.com/office/infopath/2007/PartnerControls"/>
    <ds:schemaRef ds:uri="965de625-df5b-42e9-a277-2113da4f1195"/>
    <ds:schemaRef ds:uri="dcf5ddc1-fb1d-440f-849a-6450bddbaed7"/>
    <ds:schemaRef ds:uri="6d3b3f7c-4b71-40c9-8fff-4f7fb96ddea0"/>
  </ds:schemaRefs>
</ds:datastoreItem>
</file>

<file path=docProps/app.xml><?xml version="1.0" encoding="utf-8"?>
<Properties xmlns="http://schemas.openxmlformats.org/officeDocument/2006/extended-properties" xmlns:vt="http://schemas.openxmlformats.org/officeDocument/2006/docPropsVTypes">
  <Template>WHITE TEMPLATE</Template>
  <TotalTime>1566</TotalTime>
  <Words>3567</Words>
  <Application>Microsoft Office PowerPoint</Application>
  <PresentationFormat>Widescreen</PresentationFormat>
  <Paragraphs>151</Paragraphs>
  <Slides>24</Slides>
  <Notes>23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Consolas</vt:lpstr>
      <vt:lpstr>Segoe UI</vt:lpstr>
      <vt:lpstr>Segoe UI Light</vt:lpstr>
      <vt:lpstr>Segoe UI Semibold</vt:lpstr>
      <vt:lpstr>Segoe UI Semilight</vt:lpstr>
      <vt:lpstr>Wingdings</vt:lpstr>
      <vt:lpstr>WHITE TEMPLATE</vt:lpstr>
      <vt:lpstr>SOFT BLACK TEMPLATE</vt:lpstr>
      <vt:lpstr>Classify space rocks by using Python and artificial intelligence</vt:lpstr>
      <vt:lpstr>Module 1:   Learn about space rocks and how to classify them  This learning path gives you a view into the worlds of AI and space. Learn how to create an AI model that can classify the type of space rock in a random photo.. </vt:lpstr>
      <vt:lpstr>Learning objectives</vt:lpstr>
      <vt:lpstr>PowerPoint Presentation</vt:lpstr>
      <vt:lpstr>The scientific research of space rocks</vt:lpstr>
      <vt:lpstr>What are space rocks?</vt:lpstr>
      <vt:lpstr>Why are they important?</vt:lpstr>
      <vt:lpstr>Space rocks on planet Earth</vt:lpstr>
      <vt:lpstr>PowerPoint Presentation</vt:lpstr>
      <vt:lpstr>Where can we find space rocks on Earth?</vt:lpstr>
      <vt:lpstr>The challenges of collecting space rocks</vt:lpstr>
      <vt:lpstr>How can AI help astronauts with space rocks?</vt:lpstr>
      <vt:lpstr>PowerPoint Presentation</vt:lpstr>
      <vt:lpstr>PowerPoint Presentation</vt:lpstr>
      <vt:lpstr>PowerPoint Presentation</vt:lpstr>
      <vt:lpstr>Is being unique always a good thing?</vt:lpstr>
      <vt:lpstr>What about Moon rovers?</vt:lpstr>
      <vt:lpstr>AI solutions for space rock research</vt:lpstr>
      <vt:lpstr>How can AI help research on Earth?</vt:lpstr>
      <vt:lpstr>How can AI help with research in space?</vt:lpstr>
      <vt:lpstr>NASA mission: Study space rocks</vt:lpstr>
      <vt:lpstr>PowerPoint Presentation</vt:lpstr>
      <vt:lpstr>QUIZ TIME!!!</vt:lpstr>
      <vt:lpstr>THANK YOU SO MUCH!!!</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Abhigya Verma</cp:lastModifiedBy>
  <cp:revision>106</cp:revision>
  <dcterms:created xsi:type="dcterms:W3CDTF">2019-03-28T18:40:02Z</dcterms:created>
  <dcterms:modified xsi:type="dcterms:W3CDTF">2021-05-31T17:14:10Z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0x010100F6B78FCE4F94D941B32D6B6061C29C09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